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  <p:sldMasterId id="2147484837" r:id="rId2"/>
  </p:sldMasterIdLst>
  <p:notesMasterIdLst>
    <p:notesMasterId r:id="rId33"/>
  </p:notesMasterIdLst>
  <p:sldIdLst>
    <p:sldId id="300" r:id="rId3"/>
    <p:sldId id="431" r:id="rId4"/>
    <p:sldId id="384" r:id="rId5"/>
    <p:sldId id="389" r:id="rId6"/>
    <p:sldId id="575" r:id="rId7"/>
    <p:sldId id="576" r:id="rId8"/>
    <p:sldId id="579" r:id="rId9"/>
    <p:sldId id="414" r:id="rId10"/>
    <p:sldId id="525" r:id="rId11"/>
    <p:sldId id="550" r:id="rId12"/>
    <p:sldId id="551" r:id="rId13"/>
    <p:sldId id="553" r:id="rId14"/>
    <p:sldId id="415" r:id="rId15"/>
    <p:sldId id="582" r:id="rId16"/>
    <p:sldId id="583" r:id="rId17"/>
    <p:sldId id="584" r:id="rId18"/>
    <p:sldId id="596" r:id="rId19"/>
    <p:sldId id="597" r:id="rId20"/>
    <p:sldId id="585" r:id="rId21"/>
    <p:sldId id="586" r:id="rId22"/>
    <p:sldId id="587" r:id="rId23"/>
    <p:sldId id="588" r:id="rId24"/>
    <p:sldId id="589" r:id="rId25"/>
    <p:sldId id="590" r:id="rId26"/>
    <p:sldId id="591" r:id="rId27"/>
    <p:sldId id="592" r:id="rId28"/>
    <p:sldId id="593" r:id="rId29"/>
    <p:sldId id="594" r:id="rId30"/>
    <p:sldId id="595" r:id="rId31"/>
    <p:sldId id="504" r:id="rId32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ECFF"/>
    <a:srgbClr val="CCCCFF"/>
    <a:srgbClr val="66CCFF"/>
    <a:srgbClr val="33CCFF"/>
    <a:srgbClr val="0066FF"/>
    <a:srgbClr val="0000CC"/>
    <a:srgbClr val="6FA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03" autoAdjust="0"/>
    <p:restoredTop sz="98537" autoAdjust="0"/>
  </p:normalViewPr>
  <p:slideViewPr>
    <p:cSldViewPr>
      <p:cViewPr varScale="1">
        <p:scale>
          <a:sx n="76" d="100"/>
          <a:sy n="76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0A850B-BA93-47D1-9B66-4948E9C3179C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471A4A5-C1E0-4AD1-96B6-9E68F8B573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00629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FC07C-F6F0-424C-916E-C8DF710287D9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2EAABE-9787-40FD-9223-B9E6A4C208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DA3E4-F522-4233-8FC0-71CC36F3D8F2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75CBF-592C-4477-9E76-986B0540F5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FD5B8-2C68-42B8-881D-F5D1658F882F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9C839-7DE3-40CA-883F-83A04F081A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BCEE5-14C9-4C25-A55D-63395D5E04F1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CE0E9-F693-4E22-A470-260D5F9F1D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47959-4BBE-4B34-A780-9B3ABA6208C1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0D233-AC13-4541-871D-28B6360C9B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31796-8B7B-4ADE-A840-42E16EEC509C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E951D-2AD1-4D0D-B380-2547D9E71F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AC801-7B7A-471D-9487-4FFCB66921BF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DA30F-837E-4139-B336-8F4161F880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48642-B4A2-4D16-BF03-11F8FF0C5927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21774-61F1-447E-B6C4-C36222DAFE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254DB-CDB5-4FE3-A8F5-E27BB6F8F1F3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F6DED-C528-4CFD-9010-4D61A784C5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FD10A-7E05-47D9-8D18-F37B45809EF9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A5F51-6C96-4C25-9516-2316A4A2CD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E0265-D651-435E-8E5C-C0E5AA825751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8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1D027A-EC3C-4B11-B88A-6FAA148D71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DF71A-15E4-43B3-A7D4-18B42535C8FE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9211E8-8E02-4562-9439-02C21B93C4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F30C6-8DFA-48CC-B607-CC88DC5C5B49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739474-332D-48B8-ADC0-BEA37C61E3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0BC10-B1C8-4CAD-A45C-7C9DF7C263FB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B27E6B-8422-4CF5-9365-B7F2EC1369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15EAB-5FD7-4EF2-8F06-6828BCB039CB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DDC6B-A3DB-4131-8370-A8AD779074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C6A01-C776-4141-9647-CE2E92E44765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861C3-EEFB-4F97-B923-ACF490264D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42CEB-BC54-4A66-A4F6-96300B3795C3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765A3-2443-4844-BD20-3D8B28DEAF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F1342-E633-4F44-8A58-6B614A505DD5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0AD92-2B40-4DD6-9C7D-BA9886BBAB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Дата 3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86D96C-8517-4ECD-8265-6CE235E9CEA6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D38E27"/>
                </a:solidFill>
              </a:defRPr>
            </a:lvl1pPr>
          </a:lstStyle>
          <a:p>
            <a:pPr>
              <a:defRPr/>
            </a:pPr>
            <a:fld id="{2259A564-BB90-49E0-BA67-0ADFE1E312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59" r:id="rId1"/>
    <p:sldLayoutId id="2147484960" r:id="rId2"/>
    <p:sldLayoutId id="2147484961" r:id="rId3"/>
    <p:sldLayoutId id="2147484962" r:id="rId4"/>
    <p:sldLayoutId id="2147484963" r:id="rId5"/>
    <p:sldLayoutId id="2147484946" r:id="rId6"/>
    <p:sldLayoutId id="2147484947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Arial" panose="020B060402020202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03DD7D7-C14B-474B-844B-01996E64BF51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595675C-DA73-4605-9415-B89079B0F6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48" r:id="rId1"/>
    <p:sldLayoutId id="2147484949" r:id="rId2"/>
    <p:sldLayoutId id="2147484950" r:id="rId3"/>
    <p:sldLayoutId id="2147484951" r:id="rId4"/>
    <p:sldLayoutId id="2147484952" r:id="rId5"/>
    <p:sldLayoutId id="2147484953" r:id="rId6"/>
    <p:sldLayoutId id="2147484954" r:id="rId7"/>
    <p:sldLayoutId id="2147484955" r:id="rId8"/>
    <p:sldLayoutId id="2147484956" r:id="rId9"/>
    <p:sldLayoutId id="2147484957" r:id="rId10"/>
    <p:sldLayoutId id="214748495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&#1041;&#1072;&#1079;&#1072;%20&#1054;&#1043;&#1069;%202016/&#1055;&#1086;&#1079;&#1080;&#1094;&#1080;&#1103;%2023+.pdf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_____Microsoft_Excel2.xlsx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3.emf"/><Relationship Id="rId4" Type="http://schemas.openxmlformats.org/officeDocument/2006/relationships/package" Target="../embeddings/_____Microsoft_Excel1.xlsx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package" Target="../embeddings/_____Microsoft_Excel3.xlsx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28688" y="2428875"/>
            <a:ext cx="7127875" cy="1871663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smtClean="0">
                <a:latin typeface="Arial" charset="0"/>
                <a:cs typeface="Arial" charset="0"/>
              </a:rPr>
              <a:t>От  ГИА-2018  к  ГИА-2019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200" smtClean="0">
              <a:latin typeface="Arial" charset="0"/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smtClean="0">
                <a:latin typeface="Arial" charset="0"/>
                <a:cs typeface="Arial" charset="0"/>
              </a:rPr>
              <a:t>«Краткие аналитические заметки»</a:t>
            </a:r>
            <a:endParaRPr lang="ru-RU" altLang="ru-RU" sz="320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908175" y="188913"/>
            <a:ext cx="4679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75" y="1143000"/>
            <a:ext cx="6935788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6"/>
          <p:cNvSpPr>
            <a:spLocks noChangeArrowheads="1"/>
          </p:cNvSpPr>
          <p:nvPr/>
        </p:nvSpPr>
        <p:spPr bwMode="auto">
          <a:xfrm>
            <a:off x="5580063" y="5589588"/>
            <a:ext cx="3313112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>
                <a:solidFill>
                  <a:srgbClr val="FF0000"/>
                </a:solidFill>
              </a:rPr>
              <a:t>Процент успешности   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1 балл – 3%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2 балла – 13%</a:t>
            </a:r>
          </a:p>
        </p:txBody>
      </p:sp>
      <p:sp>
        <p:nvSpPr>
          <p:cNvPr id="19460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025" y="1268413"/>
            <a:ext cx="7650163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1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4025" y="3135313"/>
            <a:ext cx="8391525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Прямоугольник 6"/>
          <p:cNvSpPr>
            <a:spLocks noChangeArrowheads="1"/>
          </p:cNvSpPr>
          <p:nvPr/>
        </p:nvSpPr>
        <p:spPr bwMode="auto">
          <a:xfrm>
            <a:off x="5830888" y="5589588"/>
            <a:ext cx="3313112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>
                <a:solidFill>
                  <a:srgbClr val="FF0000"/>
                </a:solidFill>
              </a:rPr>
              <a:t>Процент успешности   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1 балл – </a:t>
            </a:r>
            <a:r>
              <a:rPr lang="en-US" altLang="ru-RU" sz="1800">
                <a:solidFill>
                  <a:srgbClr val="FF0000"/>
                </a:solidFill>
              </a:rPr>
              <a:t>5</a:t>
            </a:r>
            <a:r>
              <a:rPr lang="ru-RU" altLang="ru-RU" sz="1800">
                <a:solidFill>
                  <a:srgbClr val="FF0000"/>
                </a:solidFill>
              </a:rPr>
              <a:t>%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2 балла – </a:t>
            </a:r>
            <a:r>
              <a:rPr lang="en-US" altLang="ru-RU" sz="1800">
                <a:solidFill>
                  <a:srgbClr val="FF0000"/>
                </a:solidFill>
              </a:rPr>
              <a:t>5</a:t>
            </a:r>
            <a:r>
              <a:rPr lang="ru-RU" altLang="ru-RU" sz="1800">
                <a:solidFill>
                  <a:srgbClr val="FF0000"/>
                </a:solidFill>
              </a:rPr>
              <a:t>%</a:t>
            </a:r>
          </a:p>
        </p:txBody>
      </p:sp>
      <p:sp>
        <p:nvSpPr>
          <p:cNvPr id="20485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827088" y="2349500"/>
            <a:ext cx="7416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80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11188" y="1916113"/>
          <a:ext cx="8064500" cy="3275013"/>
        </p:xfrm>
        <a:graphic>
          <a:graphicData uri="http://schemas.openxmlformats.org/drawingml/2006/table">
            <a:tbl>
              <a:tblPr/>
              <a:tblGrid>
                <a:gridCol w="740277">
                  <a:extLst>
                    <a:ext uri="{9D8B030D-6E8A-4147-A177-3AD203B41FA5}"/>
                  </a:extLst>
                </a:gridCol>
                <a:gridCol w="5198074">
                  <a:extLst>
                    <a:ext uri="{9D8B030D-6E8A-4147-A177-3AD203B41FA5}"/>
                  </a:extLst>
                </a:gridCol>
                <a:gridCol w="1026417">
                  <a:extLst>
                    <a:ext uri="{9D8B030D-6E8A-4147-A177-3AD203B41FA5}"/>
                  </a:extLst>
                </a:gridCol>
                <a:gridCol w="1099732">
                  <a:extLst>
                    <a:ext uri="{9D8B030D-6E8A-4147-A177-3AD203B41FA5}"/>
                  </a:extLst>
                </a:gridCol>
              </a:tblGrid>
              <a:tr h="8229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задания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Основные проверяемые требования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математической подготовке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Процент выполнения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3288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Уметь выполнять действия с геометрическими фигурами, координатами и векторами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балл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3288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балла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3288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Проводить доказательные рассуждения при решении задач, оценивать логическую правильность рассуждений, распознавать ошибочные заключения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балл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8077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балла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17%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32885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699" marB="4569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Уметь выполнять действия с геометрическими фигурами, координатами и векторами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балл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0,2%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3288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балла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0,8%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</a:txBody>
                  <a:tcPr marL="68578" marR="68578" marT="19046" marB="1904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1543" name="TextBox 5"/>
          <p:cNvSpPr txBox="1">
            <a:spLocks noChangeArrowheads="1"/>
          </p:cNvSpPr>
          <p:nvPr/>
        </p:nvSpPr>
        <p:spPr bwMode="auto">
          <a:xfrm>
            <a:off x="1028700" y="1223963"/>
            <a:ext cx="3313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FF0000"/>
                </a:solidFill>
              </a:rPr>
              <a:t>Геометрия </a:t>
            </a:r>
          </a:p>
        </p:txBody>
      </p:sp>
      <p:sp>
        <p:nvSpPr>
          <p:cNvPr id="21544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5888" y="1447800"/>
            <a:ext cx="9842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858963"/>
            <a:ext cx="7899400" cy="362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468313" y="1150938"/>
            <a:ext cx="33131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>
                <a:solidFill>
                  <a:srgbClr val="FF0000"/>
                </a:solidFill>
              </a:rPr>
              <a:t>Демонстрационный вариант</a:t>
            </a:r>
          </a:p>
        </p:txBody>
      </p:sp>
      <p:sp>
        <p:nvSpPr>
          <p:cNvPr id="22533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2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1513" y="2133600"/>
            <a:ext cx="7747000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6363" y="1184275"/>
            <a:ext cx="9842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Прямоугольник 6"/>
          <p:cNvSpPr>
            <a:spLocks noChangeArrowheads="1"/>
          </p:cNvSpPr>
          <p:nvPr/>
        </p:nvSpPr>
        <p:spPr bwMode="auto">
          <a:xfrm>
            <a:off x="5580063" y="5661025"/>
            <a:ext cx="33131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>
                <a:solidFill>
                  <a:srgbClr val="FF0000"/>
                </a:solidFill>
              </a:rPr>
              <a:t>Процент успешности   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1 балл – 1,7%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2 балла – 19,8%</a:t>
            </a:r>
          </a:p>
        </p:txBody>
      </p:sp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663" y="1539875"/>
            <a:ext cx="78867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4825" y="2112963"/>
            <a:ext cx="8080375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Прямоугольник 6"/>
          <p:cNvSpPr>
            <a:spLocks noChangeArrowheads="1"/>
          </p:cNvSpPr>
          <p:nvPr/>
        </p:nvSpPr>
        <p:spPr bwMode="auto">
          <a:xfrm>
            <a:off x="5580063" y="5630863"/>
            <a:ext cx="33131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>
                <a:solidFill>
                  <a:srgbClr val="FF0000"/>
                </a:solidFill>
              </a:rPr>
              <a:t>Процент успешности   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1 балл – 7,9%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2 балла – 17,4%</a:t>
            </a:r>
          </a:p>
        </p:txBody>
      </p:sp>
      <p:sp>
        <p:nvSpPr>
          <p:cNvPr id="24580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  <p:pic>
        <p:nvPicPr>
          <p:cNvPr id="2458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6363" y="1184275"/>
            <a:ext cx="9842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663" y="1539875"/>
            <a:ext cx="78867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1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1038" y="2133600"/>
            <a:ext cx="7456487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Прямоугольник 6"/>
          <p:cNvSpPr>
            <a:spLocks noChangeArrowheads="1"/>
          </p:cNvSpPr>
          <p:nvPr/>
        </p:nvSpPr>
        <p:spPr bwMode="auto">
          <a:xfrm>
            <a:off x="5580063" y="5661025"/>
            <a:ext cx="33131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>
                <a:solidFill>
                  <a:srgbClr val="FF0000"/>
                </a:solidFill>
              </a:rPr>
              <a:t>Процент успешности   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1 балл – 0,2%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2 балла – 0,8%</a:t>
            </a:r>
          </a:p>
        </p:txBody>
      </p:sp>
      <p:sp>
        <p:nvSpPr>
          <p:cNvPr id="25604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  <p:pic>
        <p:nvPicPr>
          <p:cNvPr id="2560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6363" y="1184275"/>
            <a:ext cx="9842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663" y="1539875"/>
            <a:ext cx="78867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4213" y="5983288"/>
            <a:ext cx="7775575" cy="469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2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4550" y="1196975"/>
            <a:ext cx="7454900" cy="517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4213" y="1773238"/>
            <a:ext cx="76327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kern="0" dirty="0"/>
              <a:t>Справка об изменениях в КИМ ЕГЭ 2019 года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3263" y="2979738"/>
            <a:ext cx="7416800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kern="0" dirty="0"/>
          </a:p>
          <a:p>
            <a:pPr>
              <a:defRPr/>
            </a:pPr>
            <a:r>
              <a:rPr lang="ru-RU" kern="0" dirty="0"/>
              <a:t>Содержательных изменений в КИМ ЕГЭ 2019 нет.</a:t>
            </a:r>
          </a:p>
          <a:p>
            <a:pPr>
              <a:defRPr/>
            </a:pPr>
            <a:endParaRPr lang="ru-RU" kern="0" dirty="0"/>
          </a:p>
          <a:p>
            <a:pPr>
              <a:defRPr/>
            </a:pPr>
            <a:endParaRPr lang="ru-RU" sz="1800" dirty="0"/>
          </a:p>
        </p:txBody>
      </p:sp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711325"/>
            <a:ext cx="7053263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4263" y="3749675"/>
            <a:ext cx="7445375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539750" y="1341438"/>
            <a:ext cx="5327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вариант-2019 года</a:t>
            </a:r>
          </a:p>
        </p:txBody>
      </p:sp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541338" y="3381375"/>
            <a:ext cx="53292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вариант-2018 года</a:t>
            </a:r>
          </a:p>
        </p:txBody>
      </p:sp>
      <p:sp>
        <p:nvSpPr>
          <p:cNvPr id="28678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657350"/>
            <a:ext cx="7935912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3513" y="1108075"/>
            <a:ext cx="7924800" cy="460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800" b="1" kern="0" dirty="0" smtClean="0"/>
              <a:t> </a:t>
            </a:r>
            <a:r>
              <a:rPr lang="en-US" sz="2800" b="1" kern="0" dirty="0" smtClean="0"/>
              <a:t>http://fipi.ru</a:t>
            </a:r>
            <a:endParaRPr lang="ru-RU" sz="2800" b="1" kern="0" dirty="0" smtClean="0">
              <a:solidFill>
                <a:srgbClr val="FF0000"/>
              </a:solidFill>
            </a:endParaRPr>
          </a:p>
        </p:txBody>
      </p:sp>
      <p:sp>
        <p:nvSpPr>
          <p:cNvPr id="8" name="Овал 7"/>
          <p:cNvSpPr>
            <a:spLocks/>
          </p:cNvSpPr>
          <p:nvPr/>
        </p:nvSpPr>
        <p:spPr>
          <a:xfrm>
            <a:off x="1331913" y="2349500"/>
            <a:ext cx="2593975" cy="49371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/>
          </a:p>
        </p:txBody>
      </p:sp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1908175" y="188913"/>
            <a:ext cx="4679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</a:t>
            </a:r>
          </a:p>
        </p:txBody>
      </p:sp>
      <p:sp>
        <p:nvSpPr>
          <p:cNvPr id="6" name="Овал 5"/>
          <p:cNvSpPr>
            <a:spLocks/>
          </p:cNvSpPr>
          <p:nvPr/>
        </p:nvSpPr>
        <p:spPr>
          <a:xfrm>
            <a:off x="6588125" y="4005263"/>
            <a:ext cx="2247900" cy="1357312"/>
          </a:xfrm>
          <a:prstGeom prst="ellipse">
            <a:avLst/>
          </a:prstGeom>
          <a:noFill/>
          <a:ln w="381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725" y="2060575"/>
            <a:ext cx="7634288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539750" y="1549400"/>
            <a:ext cx="5327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вариант-2019 года</a:t>
            </a:r>
          </a:p>
        </p:txBody>
      </p:sp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739900"/>
            <a:ext cx="7027863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Рисунок 2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22375" y="3935413"/>
            <a:ext cx="55070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extBox 4"/>
          <p:cNvSpPr txBox="1">
            <a:spLocks noChangeArrowheads="1"/>
          </p:cNvSpPr>
          <p:nvPr/>
        </p:nvSpPr>
        <p:spPr bwMode="auto">
          <a:xfrm>
            <a:off x="539750" y="1341438"/>
            <a:ext cx="5327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вариант-2019 года</a:t>
            </a:r>
          </a:p>
        </p:txBody>
      </p:sp>
      <p:sp>
        <p:nvSpPr>
          <p:cNvPr id="30725" name="TextBox 6"/>
          <p:cNvSpPr txBox="1">
            <a:spLocks noChangeArrowheads="1"/>
          </p:cNvSpPr>
          <p:nvPr/>
        </p:nvSpPr>
        <p:spPr bwMode="auto">
          <a:xfrm>
            <a:off x="541338" y="3381375"/>
            <a:ext cx="53292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вариант-2018 года</a:t>
            </a:r>
          </a:p>
        </p:txBody>
      </p:sp>
      <p:sp>
        <p:nvSpPr>
          <p:cNvPr id="30726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8525" y="2133600"/>
            <a:ext cx="751046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Box 3"/>
          <p:cNvSpPr txBox="1">
            <a:spLocks noChangeArrowheads="1"/>
          </p:cNvSpPr>
          <p:nvPr/>
        </p:nvSpPr>
        <p:spPr bwMode="auto">
          <a:xfrm>
            <a:off x="539750" y="1549400"/>
            <a:ext cx="5327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вариант-2019 года</a:t>
            </a:r>
          </a:p>
        </p:txBody>
      </p:sp>
      <p:sp>
        <p:nvSpPr>
          <p:cNvPr id="31748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060575"/>
            <a:ext cx="757555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539750" y="1549400"/>
            <a:ext cx="5327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вариант-2019 года</a:t>
            </a:r>
          </a:p>
        </p:txBody>
      </p:sp>
      <p:sp>
        <p:nvSpPr>
          <p:cNvPr id="32772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133600"/>
            <a:ext cx="7027863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539750" y="1549400"/>
            <a:ext cx="5327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вариант-2019 года</a:t>
            </a:r>
          </a:p>
        </p:txBody>
      </p:sp>
      <p:sp>
        <p:nvSpPr>
          <p:cNvPr id="33796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4875" y="1404938"/>
            <a:ext cx="7207250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4875" y="4856163"/>
            <a:ext cx="7113588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Box 4"/>
          <p:cNvSpPr txBox="1">
            <a:spLocks noChangeArrowheads="1"/>
          </p:cNvSpPr>
          <p:nvPr/>
        </p:nvSpPr>
        <p:spPr bwMode="auto">
          <a:xfrm>
            <a:off x="539750" y="1125538"/>
            <a:ext cx="5327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вариант-2019 года</a:t>
            </a:r>
          </a:p>
        </p:txBody>
      </p:sp>
      <p:sp>
        <p:nvSpPr>
          <p:cNvPr id="34821" name="TextBox 5"/>
          <p:cNvSpPr txBox="1">
            <a:spLocks noChangeArrowheads="1"/>
          </p:cNvSpPr>
          <p:nvPr/>
        </p:nvSpPr>
        <p:spPr bwMode="auto">
          <a:xfrm>
            <a:off x="611188" y="4487863"/>
            <a:ext cx="5327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>
                <a:solidFill>
                  <a:srgbClr val="FF0000"/>
                </a:solidFill>
                <a:latin typeface="Bookman Old Style" pitchFamily="18" charset="0"/>
              </a:rPr>
              <a:t>Демонстрационный вариант-2018 года</a:t>
            </a:r>
          </a:p>
        </p:txBody>
      </p:sp>
      <p:sp>
        <p:nvSpPr>
          <p:cNvPr id="34822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720725" y="1081088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000000"/>
                </a:solidFill>
              </a:rPr>
              <a:t>Сводные данные о результатах ЕГЭ-2018</a:t>
            </a:r>
            <a:r>
              <a:rPr lang="ru-RU" altLang="ru-RU" sz="2800"/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5650" y="1558925"/>
          <a:ext cx="7200900" cy="579438"/>
        </p:xfrm>
        <a:graphic>
          <a:graphicData uri="http://schemas.openxmlformats.org/drawingml/2006/table">
            <a:tbl>
              <a:tblPr/>
              <a:tblGrid>
                <a:gridCol w="7200900">
                  <a:extLst>
                    <a:ext uri="{9D8B030D-6E8A-4147-A177-3AD203B41FA5}"/>
                  </a:extLst>
                </a:gridCol>
              </a:tblGrid>
              <a:tr h="32083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базовая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0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860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Минимальная граница 7 первичных баллов (3 тестовых балла)</a:t>
                      </a:r>
                    </a:p>
                  </a:txBody>
                  <a:tcPr marL="9525" marR="9525" marT="950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5846" name="Рисунок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9913" y="2346325"/>
            <a:ext cx="5032375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7925" y="4419600"/>
            <a:ext cx="671830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8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1"/>
          <p:cNvSpPr>
            <a:spLocks noChangeArrowheads="1"/>
          </p:cNvSpPr>
          <p:nvPr/>
        </p:nvSpPr>
        <p:spPr bwMode="auto">
          <a:xfrm>
            <a:off x="755650" y="1082675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000000"/>
                </a:solidFill>
              </a:rPr>
              <a:t>Сводные данные о результатах ЕГЭ-2018</a:t>
            </a:r>
            <a:r>
              <a:rPr lang="ru-RU" altLang="ru-RU" sz="2800"/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90575" y="1560513"/>
          <a:ext cx="7200900" cy="568325"/>
        </p:xfrm>
        <a:graphic>
          <a:graphicData uri="http://schemas.openxmlformats.org/drawingml/2006/table">
            <a:tbl>
              <a:tblPr/>
              <a:tblGrid>
                <a:gridCol w="7200900">
                  <a:extLst>
                    <a:ext uri="{9D8B030D-6E8A-4147-A177-3AD203B41FA5}"/>
                  </a:extLst>
                </a:gridCol>
              </a:tblGrid>
              <a:tr h="31467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профильная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364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Минимальная граница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первичных баллов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(27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тестовых балла)</a:t>
                      </a:r>
                    </a:p>
                  </a:txBody>
                  <a:tcPr marL="9525" marR="9525" marT="95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687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314575"/>
            <a:ext cx="5421312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0800" y="4365625"/>
            <a:ext cx="650240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Прямоугольник 1"/>
          <p:cNvSpPr>
            <a:spLocks noChangeArrowheads="1"/>
          </p:cNvSpPr>
          <p:nvPr/>
        </p:nvSpPr>
        <p:spPr bwMode="auto">
          <a:xfrm>
            <a:off x="1223963" y="1624013"/>
            <a:ext cx="61912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altLang="ru-RU" sz="2000" b="1">
                <a:latin typeface="Calibri" pitchFamily="34" charset="0"/>
                <a:cs typeface="Calibri" pitchFamily="34" charset="0"/>
              </a:rPr>
              <a:t>Шкала перевода и распределение участников</a:t>
            </a:r>
            <a:endParaRPr lang="ru-RU" altLang="ru-RU" sz="20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9" name="Прямоугольник 6"/>
          <p:cNvSpPr>
            <a:spLocks noChangeArrowheads="1"/>
          </p:cNvSpPr>
          <p:nvPr/>
        </p:nvSpPr>
        <p:spPr bwMode="auto">
          <a:xfrm>
            <a:off x="684213" y="1144588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000000"/>
                </a:solidFill>
              </a:rPr>
              <a:t>Сводные данные о результатах ЕГЭ-2018</a:t>
            </a:r>
            <a:r>
              <a:rPr lang="ru-RU" altLang="ru-RU" sz="2800"/>
              <a:t> </a:t>
            </a:r>
          </a:p>
        </p:txBody>
      </p:sp>
      <p:graphicFrame>
        <p:nvGraphicFramePr>
          <p:cNvPr id="1026" name="Объект 2"/>
          <p:cNvGraphicFramePr>
            <a:graphicFrameLocks noChangeAspect="1"/>
          </p:cNvGraphicFramePr>
          <p:nvPr/>
        </p:nvGraphicFramePr>
        <p:xfrm>
          <a:off x="1223963" y="2089150"/>
          <a:ext cx="3170237" cy="446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Лист" r:id="rId4" imgW="2619477" imgH="3686203" progId="Excel.Sheet.12">
                  <p:embed/>
                </p:oleObj>
              </mc:Choice>
              <mc:Fallback>
                <p:oleObj name="Лист" r:id="rId4" imgW="2619477" imgH="3686203" progId="Excel.Sheet.12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3" y="2089150"/>
                        <a:ext cx="3170237" cy="446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Объект 3"/>
          <p:cNvGraphicFramePr>
            <a:graphicFrameLocks noChangeAspect="1"/>
          </p:cNvGraphicFramePr>
          <p:nvPr/>
        </p:nvGraphicFramePr>
        <p:xfrm>
          <a:off x="4859338" y="2227263"/>
          <a:ext cx="3144837" cy="418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Лист" r:id="rId7" imgW="2619477" imgH="3486237" progId="Excel.Sheet.12">
                  <p:embed/>
                </p:oleObj>
              </mc:Choice>
              <mc:Fallback>
                <p:oleObj name="Лист" r:id="rId7" imgW="2619477" imgH="3486237" progId="Excel.Sheet.12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2227263"/>
                        <a:ext cx="3144837" cy="418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рямоугольник 6"/>
          <p:cNvSpPr>
            <a:spLocks noChangeArrowheads="1"/>
          </p:cNvSpPr>
          <p:nvPr/>
        </p:nvSpPr>
        <p:spPr bwMode="auto">
          <a:xfrm>
            <a:off x="684213" y="1049338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000000"/>
                </a:solidFill>
              </a:rPr>
              <a:t>Сводные данные о результатах ЕГЭ-2018</a:t>
            </a:r>
            <a:r>
              <a:rPr lang="ru-RU" altLang="ru-RU" sz="2800"/>
              <a:t> </a:t>
            </a:r>
          </a:p>
        </p:txBody>
      </p:sp>
      <p:graphicFrame>
        <p:nvGraphicFramePr>
          <p:cNvPr id="2050" name="Объект 5"/>
          <p:cNvGraphicFramePr>
            <a:graphicFrameLocks noChangeAspect="1"/>
          </p:cNvGraphicFramePr>
          <p:nvPr/>
        </p:nvGraphicFramePr>
        <p:xfrm>
          <a:off x="539750" y="1981200"/>
          <a:ext cx="3529013" cy="397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Лист" r:id="rId4" imgW="2400406" imgH="2705105" progId="Excel.Sheet.12">
                  <p:embed/>
                </p:oleObj>
              </mc:Choice>
              <mc:Fallback>
                <p:oleObj name="Лист" r:id="rId4" imgW="2400406" imgH="2705105" progId="Excel.Sheet.12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981200"/>
                        <a:ext cx="3529013" cy="3976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19138" y="1554163"/>
          <a:ext cx="7200900" cy="568325"/>
        </p:xfrm>
        <a:graphic>
          <a:graphicData uri="http://schemas.openxmlformats.org/drawingml/2006/table">
            <a:tbl>
              <a:tblPr/>
              <a:tblGrid>
                <a:gridCol w="7200900">
                  <a:extLst>
                    <a:ext uri="{9D8B030D-6E8A-4147-A177-3AD203B41FA5}"/>
                  </a:extLst>
                </a:gridCol>
              </a:tblGrid>
              <a:tr h="31467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профильная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3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3648"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3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055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</p:txBody>
      </p:sp>
      <p:pic>
        <p:nvPicPr>
          <p:cNvPr id="2056" name="Рисунок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30700" y="2627313"/>
            <a:ext cx="4344988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4213" y="1773238"/>
            <a:ext cx="76327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b="1" kern="0" dirty="0"/>
              <a:t>Справка об изменениях в КИМ ОГЭ 2019 года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3263" y="2979738"/>
            <a:ext cx="7416800" cy="1846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kern="0" dirty="0"/>
          </a:p>
          <a:p>
            <a:pPr>
              <a:defRPr/>
            </a:pPr>
            <a:r>
              <a:rPr lang="ru-RU" kern="0" dirty="0"/>
              <a:t>Содержательных изменений в КИМ ОГЭ 2019 нет.</a:t>
            </a:r>
          </a:p>
          <a:p>
            <a:pPr>
              <a:defRPr/>
            </a:pPr>
            <a:endParaRPr lang="ru-RU" kern="0" dirty="0"/>
          </a:p>
          <a:p>
            <a:pPr>
              <a:defRPr/>
            </a:pPr>
            <a:r>
              <a:rPr lang="ru-RU" kern="0" dirty="0"/>
              <a:t>Расширены типы задач по каждой позиции.</a:t>
            </a:r>
          </a:p>
          <a:p>
            <a:pPr>
              <a:defRPr/>
            </a:pPr>
            <a:endParaRPr lang="ru-RU" sz="1800" dirty="0"/>
          </a:p>
        </p:txBody>
      </p:sp>
      <p:sp>
        <p:nvSpPr>
          <p:cNvPr id="12292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827088" y="962025"/>
            <a:ext cx="7127875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-107916" bIns="158700" anchor="ctr">
            <a:spAutoFit/>
          </a:bodyPr>
          <a:lstStyle/>
          <a:p>
            <a:endParaRPr lang="ru-RU" altLang="ru-RU" sz="2800" b="1">
              <a:solidFill>
                <a:srgbClr val="202731"/>
              </a:solidFill>
            </a:endParaRPr>
          </a:p>
          <a:p>
            <a:pPr algn="ctr"/>
            <a:r>
              <a:rPr lang="ru-RU" altLang="ru-RU" sz="2800" b="1">
                <a:solidFill>
                  <a:srgbClr val="202731"/>
                </a:solidFill>
              </a:rPr>
              <a:t>Полезная информация</a:t>
            </a:r>
            <a:endParaRPr lang="ru-RU" altLang="ru-RU" sz="2800"/>
          </a:p>
        </p:txBody>
      </p:sp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611188" y="1838325"/>
            <a:ext cx="79216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7132" rIns="0" bIns="25392" anchor="ctr">
            <a:spAutoFit/>
          </a:bodyPr>
          <a:lstStyle/>
          <a:p>
            <a:pPr algn="ctr"/>
            <a:r>
              <a:rPr lang="ru-RU" altLang="ru-RU" sz="1800" b="1">
                <a:solidFill>
                  <a:srgbClr val="202731"/>
                </a:solidFill>
              </a:rPr>
              <a:t>По всем вопросам ГИА вы можете найти информацию в Интернете</a:t>
            </a:r>
            <a:endParaRPr lang="ru-RU" altLang="ru-RU" sz="1800"/>
          </a:p>
        </p:txBody>
      </p:sp>
      <p:sp>
        <p:nvSpPr>
          <p:cNvPr id="37892" name="Прямоугольник 4"/>
          <p:cNvSpPr>
            <a:spLocks noChangeArrowheads="1"/>
          </p:cNvSpPr>
          <p:nvPr/>
        </p:nvSpPr>
        <p:spPr bwMode="auto">
          <a:xfrm>
            <a:off x="755650" y="2759075"/>
            <a:ext cx="77771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/>
              <a:t>Официальный информационный портал</a:t>
            </a:r>
          </a:p>
          <a:p>
            <a:r>
              <a:rPr lang="ru-RU" altLang="ru-RU" sz="1800"/>
              <a:t>Единого государственного экзамена</a:t>
            </a:r>
          </a:p>
          <a:p>
            <a:endParaRPr lang="ru-RU" altLang="ru-RU" sz="1800"/>
          </a:p>
          <a:p>
            <a:r>
              <a:rPr lang="ru-RU" altLang="ru-RU" sz="1800"/>
              <a:t>Сайт Федерального института </a:t>
            </a:r>
          </a:p>
          <a:p>
            <a:r>
              <a:rPr lang="ru-RU" altLang="ru-RU" sz="1800"/>
              <a:t>Педагогических измерений</a:t>
            </a:r>
          </a:p>
          <a:p>
            <a:endParaRPr lang="ru-RU" altLang="ru-RU" sz="1800"/>
          </a:p>
          <a:p>
            <a:pPr>
              <a:buFont typeface="Wingdings" pitchFamily="2" charset="2"/>
              <a:buNone/>
            </a:pPr>
            <a:r>
              <a:rPr lang="ru-RU" altLang="ru-RU" sz="1800"/>
              <a:t>Открытый банк</a:t>
            </a:r>
            <a:br>
              <a:rPr lang="ru-RU" altLang="ru-RU" sz="1800"/>
            </a:br>
            <a:r>
              <a:rPr lang="ru-RU" altLang="ru-RU" sz="1800"/>
              <a:t>математических задач ЕГЭ</a:t>
            </a:r>
            <a:endParaRPr lang="en-US" altLang="ru-RU" sz="1800"/>
          </a:p>
        </p:txBody>
      </p:sp>
      <p:sp>
        <p:nvSpPr>
          <p:cNvPr id="37893" name="Прямоугольник 5"/>
          <p:cNvSpPr>
            <a:spLocks noChangeArrowheads="1"/>
          </p:cNvSpPr>
          <p:nvPr/>
        </p:nvSpPr>
        <p:spPr bwMode="auto">
          <a:xfrm>
            <a:off x="5756275" y="2836863"/>
            <a:ext cx="2776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/>
              <a:t>www.ege.edu.ru</a:t>
            </a:r>
          </a:p>
        </p:txBody>
      </p:sp>
      <p:sp>
        <p:nvSpPr>
          <p:cNvPr id="37894" name="Прямоугольник 9"/>
          <p:cNvSpPr>
            <a:spLocks noChangeArrowheads="1"/>
          </p:cNvSpPr>
          <p:nvPr/>
        </p:nvSpPr>
        <p:spPr bwMode="auto">
          <a:xfrm>
            <a:off x="5767388" y="3736975"/>
            <a:ext cx="27765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000"/>
              <a:t>http://fipi.ru</a:t>
            </a:r>
            <a:endParaRPr lang="ru-RU" altLang="ru-RU" sz="2000"/>
          </a:p>
        </p:txBody>
      </p:sp>
      <p:sp>
        <p:nvSpPr>
          <p:cNvPr id="37895" name="Прямоугольник 9"/>
          <p:cNvSpPr>
            <a:spLocks noChangeArrowheads="1"/>
          </p:cNvSpPr>
          <p:nvPr/>
        </p:nvSpPr>
        <p:spPr bwMode="auto">
          <a:xfrm>
            <a:off x="5756275" y="4637088"/>
            <a:ext cx="27765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000"/>
              <a:t>http://mathege.ru/</a:t>
            </a:r>
            <a:endParaRPr lang="ru-RU" altLang="ru-RU" sz="2000"/>
          </a:p>
        </p:txBody>
      </p:sp>
      <p:sp>
        <p:nvSpPr>
          <p:cNvPr id="37896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722313" y="5084763"/>
            <a:ext cx="752475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/>
            <a:r>
              <a:rPr lang="ru-RU" altLang="ru-RU" sz="1800"/>
              <a:t>         Для успешного прохождения итоговой аттестации необходимо набрать в сумме </a:t>
            </a:r>
            <a:r>
              <a:rPr lang="ru-RU" altLang="ru-RU" sz="1800" b="1"/>
              <a:t>не менее 8 баллов</a:t>
            </a:r>
            <a:r>
              <a:rPr lang="ru-RU" altLang="ru-RU" sz="1800"/>
              <a:t>, из них не менее</a:t>
            </a:r>
            <a:r>
              <a:rPr lang="en-US" altLang="ru-RU" sz="1800"/>
              <a:t> </a:t>
            </a:r>
            <a:r>
              <a:rPr lang="ru-RU" altLang="ru-RU" sz="1800" b="1"/>
              <a:t>2 баллов в модуле «Геометрия»</a:t>
            </a:r>
            <a:r>
              <a:rPr lang="ru-RU" altLang="ru-RU" sz="1800"/>
              <a:t>. (Спецификация-2018…)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827088" y="1398588"/>
            <a:ext cx="752792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altLang="ru-RU" sz="1800" b="1"/>
              <a:t>Демонстрационный вариант 2019 года</a:t>
            </a:r>
          </a:p>
          <a:p>
            <a:pPr algn="justLow"/>
            <a:endParaRPr lang="ru-RU" altLang="ru-RU" sz="1800"/>
          </a:p>
          <a:p>
            <a:pPr algn="ctr"/>
            <a:r>
              <a:rPr lang="ru-RU" altLang="ru-RU" sz="1800" b="1"/>
              <a:t>Инструкция по выполнению работы</a:t>
            </a:r>
          </a:p>
          <a:p>
            <a:pPr algn="justLow"/>
            <a:r>
              <a:rPr lang="ru-RU" altLang="ru-RU" sz="1800"/>
              <a:t>         Работа состоит из двух модулей: «Алгебра» и «Геометрия». Всего в работе 26 заданий. Модуль «Алгебра» содержит семнадцать заданий: в части 1 – четырнадцать заданий; в части 2 – три задания. Модуль «Геометрия» содержит девять заданий: в части 1 – шесть заданий; в части 2 – три задания.</a:t>
            </a:r>
          </a:p>
          <a:p>
            <a:pPr algn="justLow"/>
            <a:r>
              <a:rPr lang="ru-RU" altLang="ru-RU" sz="1800"/>
              <a:t>          На выполнение экзаменационной работы по математике отводится 3 часа 55 минут (235 минут). </a:t>
            </a:r>
          </a:p>
        </p:txBody>
      </p:sp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722313" y="4724400"/>
            <a:ext cx="7737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 u="sng"/>
              <a:t>Замечание: </a:t>
            </a:r>
            <a:r>
              <a:rPr lang="ru-RU" altLang="ru-RU" sz="1800" b="1"/>
              <a:t>В спецификации-2019 нет следующего абзаца:</a:t>
            </a:r>
          </a:p>
        </p:txBody>
      </p:sp>
      <p:sp>
        <p:nvSpPr>
          <p:cNvPr id="13317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63713" y="184150"/>
            <a:ext cx="5318125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42988" y="981075"/>
            <a:ext cx="6840537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827088" y="2349500"/>
            <a:ext cx="7416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800"/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1116013" y="1249363"/>
            <a:ext cx="3313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FF0000"/>
                </a:solidFill>
              </a:rPr>
              <a:t>Алгебра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11188" y="1844675"/>
          <a:ext cx="8064500" cy="3935412"/>
        </p:xfrm>
        <a:graphic>
          <a:graphicData uri="http://schemas.openxmlformats.org/drawingml/2006/table">
            <a:tbl>
              <a:tblPr firstRow="1" lastCol="1" bandRow="1">
                <a:tableStyleId>{21E4AEA4-8DFA-4A89-87EB-49C32662AFE0}</a:tableStyleId>
              </a:tblPr>
              <a:tblGrid>
                <a:gridCol w="646809">
                  <a:extLst>
                    <a:ext uri="{9D8B030D-6E8A-4147-A177-3AD203B41FA5}"/>
                  </a:extLst>
                </a:gridCol>
                <a:gridCol w="5545264">
                  <a:extLst>
                    <a:ext uri="{9D8B030D-6E8A-4147-A177-3AD203B41FA5}"/>
                  </a:extLst>
                </a:gridCol>
                <a:gridCol w="837157">
                  <a:extLst>
                    <a:ext uri="{9D8B030D-6E8A-4147-A177-3AD203B41FA5}"/>
                  </a:extLst>
                </a:gridCol>
                <a:gridCol w="1035270">
                  <a:extLst>
                    <a:ext uri="{9D8B030D-6E8A-4147-A177-3AD203B41FA5}"/>
                  </a:extLst>
                </a:gridCol>
              </a:tblGrid>
              <a:tr h="777439"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задания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0" marR="91460" marT="45739" marB="45739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600" kern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5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Основные проверяемые требования</a:t>
                      </a:r>
                    </a:p>
                    <a:p>
                      <a:pPr algn="ctr"/>
                      <a:r>
                        <a:rPr lang="ru-RU" sz="15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математической подготовке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0" marR="91460" marT="45739" marB="45739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00" kern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5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Баллы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0" marR="91460" marT="45739" marB="45739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Процент выполнения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0" marR="91460" marT="45739" marB="45739"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32900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0" marR="91460" marT="45739" marB="45739">
                    <a:solidFill>
                      <a:srgbClr val="CC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Уметь выполнять преобразования алгебраических выражений, решать уравнения, неравенства и их системы, строить и читать графики функций</a:t>
                      </a:r>
                      <a:endParaRPr lang="ru-RU" sz="17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балл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5551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балла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29%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32900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0" marR="91460" marT="45739" marB="45739">
                    <a:solidFill>
                      <a:srgbClr val="CC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Уметь выполнять преобразования алгебраических выражений, решать уравнения, неравенства и их системы, строить и читать графики функций, строить и исследовать простейшие математические модели</a:t>
                      </a:r>
                      <a:endParaRPr lang="ru-RU" sz="17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балл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8079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балла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13%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32900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0" marR="91460" marT="45739" marB="45739">
                    <a:solidFill>
                      <a:srgbClr val="CC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Уметь выполнять преобразования алгебраических выражений, решать уравнения, неравенства и их системы, строить и читать графики функций, строить и исследовать простейшие математические модели</a:t>
                      </a:r>
                      <a:endParaRPr lang="ru-RU" sz="17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балл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  <a:tr h="8079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балла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lang="ru-RU" sz="16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94" marR="68594" marT="19057" marB="19057" anchor="ctr">
                    <a:solidFill>
                      <a:srgbClr val="0033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6424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871663"/>
            <a:ext cx="7240587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0200" y="1557338"/>
            <a:ext cx="939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468313" y="1185863"/>
            <a:ext cx="33131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>
                <a:solidFill>
                  <a:srgbClr val="FF0000"/>
                </a:solidFill>
              </a:rPr>
              <a:t>Демонстрационный вариант</a:t>
            </a:r>
          </a:p>
        </p:txBody>
      </p:sp>
      <p:sp>
        <p:nvSpPr>
          <p:cNvPr id="17413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03350" y="1150938"/>
            <a:ext cx="5672138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6"/>
          <p:cNvSpPr>
            <a:spLocks noChangeArrowheads="1"/>
          </p:cNvSpPr>
          <p:nvPr/>
        </p:nvSpPr>
        <p:spPr bwMode="auto">
          <a:xfrm>
            <a:off x="5580063" y="5589588"/>
            <a:ext cx="33131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>
                <a:solidFill>
                  <a:srgbClr val="FF0000"/>
                </a:solidFill>
              </a:rPr>
              <a:t>Процент успешности   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1 балл – 3%</a:t>
            </a:r>
          </a:p>
          <a:p>
            <a:pPr algn="ctr"/>
            <a:r>
              <a:rPr lang="ru-RU" altLang="ru-RU" sz="1800">
                <a:solidFill>
                  <a:srgbClr val="FF0000"/>
                </a:solidFill>
              </a:rPr>
              <a:t>2 балла – 29%</a:t>
            </a:r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539750" y="1195388"/>
            <a:ext cx="666750" cy="461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latin typeface="Bookman Old Style" pitchFamily="18" charset="0"/>
              </a:rPr>
              <a:t>21</a:t>
            </a:r>
          </a:p>
        </p:txBody>
      </p:sp>
      <p:sp>
        <p:nvSpPr>
          <p:cNvPr id="18437" name="TextBox 1"/>
          <p:cNvSpPr txBox="1">
            <a:spLocks noChangeArrowheads="1"/>
          </p:cNvSpPr>
          <p:nvPr/>
        </p:nvSpPr>
        <p:spPr bwMode="auto">
          <a:xfrm>
            <a:off x="1403350" y="188913"/>
            <a:ext cx="5832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>
                <a:solidFill>
                  <a:schemeClr val="bg1"/>
                </a:solidFill>
                <a:latin typeface="Bookman Old Style" pitchFamily="18" charset="0"/>
              </a:rPr>
              <a:t>ГИА-2019  9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9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9_Тре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5092</TotalTime>
  <Words>633</Words>
  <Application>Microsoft Office PowerPoint</Application>
  <PresentationFormat>Экран (4:3)</PresentationFormat>
  <Paragraphs>154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Arial</vt:lpstr>
      <vt:lpstr>Bookman Old Style</vt:lpstr>
      <vt:lpstr>Calibri</vt:lpstr>
      <vt:lpstr>Calibri Light</vt:lpstr>
      <vt:lpstr>Franklin Gothic Medium</vt:lpstr>
      <vt:lpstr>Times New Roman</vt:lpstr>
      <vt:lpstr>Wingdings</vt:lpstr>
      <vt:lpstr>Wingdings 2</vt:lpstr>
      <vt:lpstr>9_Трек</vt:lpstr>
      <vt:lpstr>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деятельностного метода, как средство развития и совершенствования мыслительных операций учащихся на уроках математики.</dc:title>
  <dc:creator>111</dc:creator>
  <cp:lastModifiedBy>Татьяна Наилевна</cp:lastModifiedBy>
  <cp:revision>228</cp:revision>
  <cp:lastPrinted>2018-03-27T09:16:22Z</cp:lastPrinted>
  <dcterms:created xsi:type="dcterms:W3CDTF">2011-03-08T07:23:25Z</dcterms:created>
  <dcterms:modified xsi:type="dcterms:W3CDTF">2018-10-27T20:18:56Z</dcterms:modified>
</cp:coreProperties>
</file>